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93" r:id="rId5"/>
    <p:sldId id="296" r:id="rId6"/>
    <p:sldId id="298" r:id="rId7"/>
    <p:sldId id="297" r:id="rId8"/>
    <p:sldId id="301" r:id="rId9"/>
    <p:sldId id="302" r:id="rId10"/>
    <p:sldId id="303" r:id="rId11"/>
    <p:sldId id="304" r:id="rId12"/>
    <p:sldId id="300"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84" d="100"/>
          <a:sy n="84" d="100"/>
        </p:scale>
        <p:origin x="801" y="3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A481-79F4-4014-BE31-F009FB7FCD7D}"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2F611-E699-4B0E-8E03-D884414FDCFF}" type="slidenum">
              <a:rPr lang="en-IN" smtClean="0"/>
              <a:t>‹#›</a:t>
            </a:fld>
            <a:endParaRPr lang="en-IN"/>
          </a:p>
        </p:txBody>
      </p:sp>
    </p:spTree>
    <p:extLst>
      <p:ext uri="{BB962C8B-B14F-4D97-AF65-F5344CB8AC3E}">
        <p14:creationId xmlns:p14="http://schemas.microsoft.com/office/powerpoint/2010/main" val="14689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4/27/2024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4/27/2024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4/27/2024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4/27/2024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4/27/2024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ieeexplore.ieee.org/document/1026383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ieeexplore.ieee.org/document/1016968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9155850"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3974"/>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3600" b="1" i="0" dirty="0">
                <a:solidFill>
                  <a:srgbClr val="E6EDF3"/>
                </a:solidFill>
                <a:effectLst/>
                <a:latin typeface="-apple-system"/>
              </a:rPr>
              <a:t>Tea Leaves Disease Prediction using CNN</a:t>
            </a:r>
            <a:br>
              <a:rPr lang="en-US" sz="3600" b="1" i="0" dirty="0">
                <a:solidFill>
                  <a:srgbClr val="E6EDF3"/>
                </a:solidFill>
                <a:effectLst/>
                <a:latin typeface="-apple-system"/>
              </a:rPr>
            </a:br>
            <a:r>
              <a:rPr lang="en-US" sz="3600" b="1" i="0" dirty="0">
                <a:solidFill>
                  <a:srgbClr val="E6EDF3"/>
                </a:solidFill>
                <a:effectLst/>
                <a:latin typeface="-apple-system"/>
              </a:rPr>
              <a:t>with vgg16</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828316" cy="758892"/>
          </a:xfrm>
        </p:spPr>
        <p:txBody>
          <a:bodyPr>
            <a:normAutofit fontScale="77500" lnSpcReduction="20000"/>
          </a:bodyPr>
          <a:lstStyle/>
          <a:p>
            <a:pPr marL="0" lvl="0" indent="0" algn="l" rtl="0">
              <a:lnSpc>
                <a:spcPct val="120000"/>
              </a:lnSpc>
              <a:spcBef>
                <a:spcPts val="0"/>
              </a:spcBef>
              <a:spcAft>
                <a:spcPts val="0"/>
              </a:spcAft>
              <a:buNone/>
            </a:pPr>
            <a:r>
              <a:rPr lang="en-US" dirty="0" err="1"/>
              <a:t>Name:Kalyan</a:t>
            </a:r>
            <a:r>
              <a:rPr lang="en-US" dirty="0"/>
              <a:t> Chakravarthy</a:t>
            </a:r>
          </a:p>
          <a:p>
            <a:pPr marL="0" lvl="0" indent="0" algn="l" rtl="0">
              <a:lnSpc>
                <a:spcPct val="120000"/>
              </a:lnSpc>
              <a:spcBef>
                <a:spcPts val="0"/>
              </a:spcBef>
              <a:spcAft>
                <a:spcPts val="0"/>
              </a:spcAft>
              <a:buNone/>
            </a:pPr>
            <a:r>
              <a:rPr lang="en-US" dirty="0"/>
              <a:t>Registration Number: 21BAI1759</a:t>
            </a:r>
          </a:p>
          <a:p>
            <a:pPr marL="0" lvl="0" indent="0" algn="l" rtl="0">
              <a:lnSpc>
                <a:spcPct val="120000"/>
              </a:lnSpc>
              <a:spcBef>
                <a:spcPts val="0"/>
              </a:spcBef>
              <a:spcAft>
                <a:spcPts val="0"/>
              </a:spcAft>
              <a:buNone/>
            </a:pPr>
            <a:r>
              <a:rPr lang="en-US" dirty="0"/>
              <a:t>Course: Machine Vision</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idx="4294967295"/>
          </p:nvPr>
        </p:nvSpPr>
        <p:spPr>
          <a:xfrm>
            <a:off x="1203158" y="2616117"/>
            <a:ext cx="10058400" cy="1371600"/>
          </a:xfrm>
        </p:spPr>
        <p:txBody>
          <a:bodyPr>
            <a:normAutofit/>
          </a:bodyPr>
          <a:lstStyle/>
          <a:p>
            <a:pPr algn="ctr"/>
            <a:r>
              <a:rPr lang="en-US" sz="5400" dirty="0"/>
              <a:t>Thank You</a:t>
            </a:r>
          </a:p>
        </p:txBody>
      </p:sp>
    </p:spTree>
    <p:extLst>
      <p:ext uri="{BB962C8B-B14F-4D97-AF65-F5344CB8AC3E}">
        <p14:creationId xmlns:p14="http://schemas.microsoft.com/office/powerpoint/2010/main" val="204954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CBE5-9996-CB85-A2C7-8361FD8F2C13}"/>
              </a:ext>
            </a:extLst>
          </p:cNvPr>
          <p:cNvSpPr>
            <a:spLocks noGrp="1"/>
          </p:cNvSpPr>
          <p:nvPr>
            <p:ph type="title"/>
          </p:nvPr>
        </p:nvSpPr>
        <p:spPr/>
        <p:txBody>
          <a:bodyPr/>
          <a:lstStyle/>
          <a:p>
            <a:r>
              <a:rPr lang="en" dirty="0"/>
              <a:t>Introduction</a:t>
            </a:r>
            <a:endParaRPr lang="en-IN" dirty="0"/>
          </a:p>
        </p:txBody>
      </p:sp>
      <p:sp>
        <p:nvSpPr>
          <p:cNvPr id="3" name="Content Placeholder 2">
            <a:extLst>
              <a:ext uri="{FF2B5EF4-FFF2-40B4-BE49-F238E27FC236}">
                <a16:creationId xmlns:a16="http://schemas.microsoft.com/office/drawing/2014/main" id="{1546D5ED-CA6D-3E40-6290-2D70BF905135}"/>
              </a:ext>
            </a:extLst>
          </p:cNvPr>
          <p:cNvSpPr>
            <a:spLocks noGrp="1"/>
          </p:cNvSpPr>
          <p:nvPr>
            <p:ph idx="1"/>
          </p:nvPr>
        </p:nvSpPr>
        <p:spPr/>
        <p:txBody>
          <a:bodyPr/>
          <a:lstStyle/>
          <a:p>
            <a:pPr algn="just"/>
            <a:r>
              <a:rPr lang="en-US" dirty="0">
                <a:solidFill>
                  <a:schemeClr val="tx1"/>
                </a:solidFill>
                <a:latin typeface="-apple-system"/>
              </a:rPr>
              <a:t>This project aims to address the critical challenge of early detection of tea leaf diseases through the implementation of a deep learning model. The conventional methods of disease detection, primarily reliant on visual inspection, have proven to be time-consuming and prone to inaccuracies. In response to </a:t>
            </a:r>
            <a:r>
              <a:rPr lang="en-US" dirty="0" err="1">
                <a:solidFill>
                  <a:schemeClr val="tx1"/>
                </a:solidFill>
                <a:latin typeface="-apple-system"/>
              </a:rPr>
              <a:t>this,This</a:t>
            </a:r>
            <a:r>
              <a:rPr lang="en-US" dirty="0">
                <a:solidFill>
                  <a:schemeClr val="tx1"/>
                </a:solidFill>
                <a:latin typeface="-apple-system"/>
              </a:rPr>
              <a:t> project proposes the development and deployment of a deep learning model based on a Convolutional Neural Network (CNN). This model is designed to identify various diseases affecting tea leaves efficiently and accurately. By leveraging a labelled dataset of tea leaf images encompassing both healthy and diseased specimens, the CNN will be trained to distinguish and categorize different types of diseases. The overarching goal is to streamline the detection process, providing a reliable tool for tea farmers to identify and mitigate diseases promptly.</a:t>
            </a:r>
            <a:endParaRPr lang="en-IN" dirty="0">
              <a:latin typeface="-apple-system"/>
            </a:endParaRPr>
          </a:p>
          <a:p>
            <a:pPr algn="just"/>
            <a:r>
              <a:rPr lang="en-US" dirty="0">
                <a:solidFill>
                  <a:schemeClr val="dk1"/>
                </a:solidFill>
                <a:latin typeface="Questrial"/>
                <a:ea typeface="Questrial"/>
                <a:cs typeface="Questrial"/>
                <a:sym typeface="Questrial"/>
              </a:rPr>
              <a:t>Convolutional neural networks (CNNs) will be employed to learn discriminative features directly from images, optimizing architectures and parameters for superior performance. Rigorous validation will assess accuracy, with emphasis on challenging scenarios.</a:t>
            </a:r>
          </a:p>
          <a:p>
            <a:pPr algn="just"/>
            <a:endParaRPr lang="en-IN" dirty="0"/>
          </a:p>
        </p:txBody>
      </p:sp>
    </p:spTree>
    <p:extLst>
      <p:ext uri="{BB962C8B-B14F-4D97-AF65-F5344CB8AC3E}">
        <p14:creationId xmlns:p14="http://schemas.microsoft.com/office/powerpoint/2010/main" val="19240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F586A-FE6D-E704-721D-839AE8728B8D}"/>
              </a:ext>
            </a:extLst>
          </p:cNvPr>
          <p:cNvSpPr>
            <a:spLocks noGrp="1"/>
          </p:cNvSpPr>
          <p:nvPr>
            <p:ph type="title"/>
          </p:nvPr>
        </p:nvSpPr>
        <p:spPr>
          <a:xfrm>
            <a:off x="1066800" y="642594"/>
            <a:ext cx="6267651" cy="1426838"/>
          </a:xfrm>
        </p:spPr>
        <p:txBody>
          <a:bodyPr/>
          <a:lstStyle/>
          <a:p>
            <a:r>
              <a:rPr lang="en-IN" dirty="0"/>
              <a:t>Distribution of the Classes	 </a:t>
            </a:r>
          </a:p>
        </p:txBody>
      </p:sp>
      <p:sp>
        <p:nvSpPr>
          <p:cNvPr id="6" name="Content Placeholder 5">
            <a:extLst>
              <a:ext uri="{FF2B5EF4-FFF2-40B4-BE49-F238E27FC236}">
                <a16:creationId xmlns:a16="http://schemas.microsoft.com/office/drawing/2014/main" id="{D03C8463-8BDD-6366-6B6A-A162F43FC77B}"/>
              </a:ext>
            </a:extLst>
          </p:cNvPr>
          <p:cNvSpPr>
            <a:spLocks noGrp="1"/>
          </p:cNvSpPr>
          <p:nvPr>
            <p:ph idx="1"/>
          </p:nvPr>
        </p:nvSpPr>
        <p:spPr>
          <a:xfrm>
            <a:off x="1066800" y="2406316"/>
            <a:ext cx="6363903" cy="3595036"/>
          </a:xfrm>
        </p:spPr>
        <p:txBody>
          <a:bodyPr>
            <a:normAutofit/>
          </a:bodyPr>
          <a:lstStyle/>
          <a:p>
            <a:r>
              <a:rPr lang="en-US" dirty="0">
                <a:solidFill>
                  <a:schemeClr val="dk1"/>
                </a:solidFill>
                <a:latin typeface="Questrial"/>
                <a:ea typeface="Questrial"/>
                <a:cs typeface="Questrial"/>
                <a:sym typeface="Questrial"/>
              </a:rPr>
              <a:t>The dataset utilized in this study comprises Tea Leaf images sourced from the Tea leaf image dataset. This dataset is organized into three main directories: train, test, and validation. </a:t>
            </a:r>
          </a:p>
          <a:p>
            <a:r>
              <a:rPr lang="en-US" dirty="0">
                <a:solidFill>
                  <a:schemeClr val="dk1"/>
                </a:solidFill>
                <a:latin typeface="Questrial"/>
                <a:ea typeface="Questrial"/>
                <a:cs typeface="Questrial"/>
                <a:sym typeface="Questrial"/>
              </a:rPr>
              <a:t>Each directory contains subdirectories corresponding to the classes of interest: 8 types. These classes represent the disease of leaf in tea leaf images, thus constituting a multi classification problem.</a:t>
            </a:r>
          </a:p>
          <a:p>
            <a:pPr marL="0" lvl="0" indent="0" algn="l" rtl="0">
              <a:spcBef>
                <a:spcPts val="0"/>
              </a:spcBef>
              <a:spcAft>
                <a:spcPts val="0"/>
              </a:spcAft>
              <a:buNone/>
            </a:pPr>
            <a:endParaRPr lang="en-US" sz="1000" dirty="0">
              <a:solidFill>
                <a:schemeClr val="dk1"/>
              </a:solidFill>
              <a:latin typeface="Questrial"/>
              <a:ea typeface="Questrial"/>
              <a:cs typeface="Questrial"/>
              <a:sym typeface="Questrial"/>
            </a:endParaRPr>
          </a:p>
          <a:p>
            <a:pPr marL="0" lvl="0" indent="0" algn="l" rtl="0">
              <a:spcBef>
                <a:spcPts val="0"/>
              </a:spcBef>
              <a:spcAft>
                <a:spcPts val="0"/>
              </a:spcAft>
              <a:buNone/>
            </a:pPr>
            <a:r>
              <a:rPr lang="en-US" dirty="0">
                <a:solidFill>
                  <a:schemeClr val="dk1"/>
                </a:solidFill>
                <a:latin typeface="Questrial"/>
                <a:ea typeface="Questrial"/>
                <a:cs typeface="Questrial"/>
                <a:sym typeface="Questrial"/>
              </a:rPr>
              <a:t>This results in an imbalance in the dataset.</a:t>
            </a:r>
          </a:p>
          <a:p>
            <a:pPr marL="0" lvl="0" indent="0" algn="l" rtl="0">
              <a:spcBef>
                <a:spcPts val="0"/>
              </a:spcBef>
              <a:spcAft>
                <a:spcPts val="0"/>
              </a:spcAft>
              <a:buNone/>
            </a:pPr>
            <a:r>
              <a:rPr lang="en-US" dirty="0">
                <a:solidFill>
                  <a:schemeClr val="dk1"/>
                </a:solidFill>
                <a:latin typeface="Questrial"/>
                <a:ea typeface="Questrial"/>
                <a:cs typeface="Questrial"/>
                <a:sym typeface="Questrial"/>
              </a:rPr>
              <a:t>We solve this imbalance by augmenting the dataset for increasing the number of images and decreasing the imbalance.</a:t>
            </a:r>
          </a:p>
          <a:p>
            <a:endParaRPr lang="en-IN" dirty="0"/>
          </a:p>
        </p:txBody>
      </p:sp>
      <p:pic>
        <p:nvPicPr>
          <p:cNvPr id="10" name="Picture 9">
            <a:extLst>
              <a:ext uri="{FF2B5EF4-FFF2-40B4-BE49-F238E27FC236}">
                <a16:creationId xmlns:a16="http://schemas.microsoft.com/office/drawing/2014/main" id="{F9B60D0A-9BBB-F7B5-FB78-A76AAE9E1FD1}"/>
              </a:ext>
            </a:extLst>
          </p:cNvPr>
          <p:cNvPicPr>
            <a:picLocks noChangeAspect="1"/>
          </p:cNvPicPr>
          <p:nvPr/>
        </p:nvPicPr>
        <p:blipFill>
          <a:blip r:embed="rId2"/>
          <a:stretch>
            <a:fillRect/>
          </a:stretch>
        </p:blipFill>
        <p:spPr>
          <a:xfrm>
            <a:off x="7334451" y="4106367"/>
            <a:ext cx="4394296" cy="2066216"/>
          </a:xfrm>
          <a:prstGeom prst="rect">
            <a:avLst/>
          </a:prstGeom>
        </p:spPr>
      </p:pic>
      <p:pic>
        <p:nvPicPr>
          <p:cNvPr id="3" name="Picture 2">
            <a:extLst>
              <a:ext uri="{FF2B5EF4-FFF2-40B4-BE49-F238E27FC236}">
                <a16:creationId xmlns:a16="http://schemas.microsoft.com/office/drawing/2014/main" id="{C44C7FE0-37A9-4F06-3233-831E54EFECD1}"/>
              </a:ext>
            </a:extLst>
          </p:cNvPr>
          <p:cNvPicPr>
            <a:picLocks noChangeAspect="1"/>
          </p:cNvPicPr>
          <p:nvPr/>
        </p:nvPicPr>
        <p:blipFill>
          <a:blip r:embed="rId3"/>
          <a:stretch>
            <a:fillRect/>
          </a:stretch>
        </p:blipFill>
        <p:spPr>
          <a:xfrm>
            <a:off x="8128533" y="642594"/>
            <a:ext cx="3451021" cy="3212662"/>
          </a:xfrm>
          <a:prstGeom prst="rect">
            <a:avLst/>
          </a:prstGeom>
        </p:spPr>
      </p:pic>
    </p:spTree>
    <p:extLst>
      <p:ext uri="{BB962C8B-B14F-4D97-AF65-F5344CB8AC3E}">
        <p14:creationId xmlns:p14="http://schemas.microsoft.com/office/powerpoint/2010/main" val="40763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7E6FA8-9C30-4116-B4AE-CFF96DC26F34}"/>
              </a:ext>
            </a:extLst>
          </p:cNvPr>
          <p:cNvSpPr>
            <a:spLocks noGrp="1"/>
          </p:cNvSpPr>
          <p:nvPr>
            <p:ph type="title"/>
          </p:nvPr>
        </p:nvSpPr>
        <p:spPr>
          <a:xfrm>
            <a:off x="8477250" y="603504"/>
            <a:ext cx="3144774" cy="902850"/>
          </a:xfrm>
        </p:spPr>
        <p:txBody>
          <a:bodyPr/>
          <a:lstStyle/>
          <a:p>
            <a:r>
              <a:rPr lang="en-US" dirty="0"/>
              <a:t>Results</a:t>
            </a:r>
            <a:endParaRPr lang="en-IN" dirty="0"/>
          </a:p>
        </p:txBody>
      </p:sp>
      <p:sp>
        <p:nvSpPr>
          <p:cNvPr id="6" name="Text Placeholder 5">
            <a:extLst>
              <a:ext uri="{FF2B5EF4-FFF2-40B4-BE49-F238E27FC236}">
                <a16:creationId xmlns:a16="http://schemas.microsoft.com/office/drawing/2014/main" id="{C642C5C9-43DB-968D-E600-48FFD61F43CF}"/>
              </a:ext>
            </a:extLst>
          </p:cNvPr>
          <p:cNvSpPr>
            <a:spLocks noGrp="1"/>
          </p:cNvSpPr>
          <p:nvPr>
            <p:ph type="body" sz="half" idx="2"/>
          </p:nvPr>
        </p:nvSpPr>
        <p:spPr>
          <a:xfrm>
            <a:off x="8477250" y="1771048"/>
            <a:ext cx="3144774" cy="4126832"/>
          </a:xfrm>
        </p:spPr>
        <p:txBody>
          <a:bodyPr>
            <a:normAutofit/>
          </a:bodyPr>
          <a:lstStyle/>
          <a:p>
            <a:pPr marL="0" lvl="0" indent="0" algn="l" rtl="0">
              <a:spcBef>
                <a:spcPts val="0"/>
              </a:spcBef>
              <a:spcAft>
                <a:spcPts val="0"/>
              </a:spcAft>
              <a:buNone/>
            </a:pPr>
            <a:r>
              <a:rPr lang="en-US" dirty="0">
                <a:solidFill>
                  <a:schemeClr val="dk1"/>
                </a:solidFill>
                <a:latin typeface="Questrial"/>
                <a:ea typeface="Questrial"/>
                <a:cs typeface="Questrial"/>
                <a:sym typeface="Questrial"/>
              </a:rPr>
              <a:t>We have trained the model with emphasis on Accuracy score as the model’s metrics,</a:t>
            </a:r>
          </a:p>
          <a:p>
            <a:pPr marL="0" lvl="0" indent="0" algn="l" rtl="0">
              <a:spcBef>
                <a:spcPts val="0"/>
              </a:spcBef>
              <a:spcAft>
                <a:spcPts val="0"/>
              </a:spcAft>
              <a:buNone/>
            </a:pPr>
            <a:endParaRPr lang="en-US" dirty="0">
              <a:solidFill>
                <a:schemeClr val="dk1"/>
              </a:solidFill>
              <a:latin typeface="Questrial"/>
              <a:ea typeface="Questrial"/>
              <a:cs typeface="Questrial"/>
              <a:sym typeface="Questrial"/>
            </a:endParaRPr>
          </a:p>
          <a:p>
            <a:pPr marL="0" lvl="0" indent="0" algn="l" rtl="0">
              <a:spcBef>
                <a:spcPts val="0"/>
              </a:spcBef>
              <a:spcAft>
                <a:spcPts val="0"/>
              </a:spcAft>
              <a:buNone/>
            </a:pPr>
            <a:r>
              <a:rPr lang="en-US" dirty="0">
                <a:solidFill>
                  <a:schemeClr val="dk1"/>
                </a:solidFill>
                <a:latin typeface="Questrial"/>
                <a:ea typeface="Questrial"/>
                <a:cs typeface="Questrial"/>
                <a:sym typeface="Questrial"/>
              </a:rPr>
              <a:t>The training Accuracy after training for 30 epochs has reached 0.9915 and the loss in the training data is at 0.0643.</a:t>
            </a:r>
          </a:p>
          <a:p>
            <a:pPr marL="0" lvl="0" indent="0" algn="l" rtl="0">
              <a:spcBef>
                <a:spcPts val="0"/>
              </a:spcBef>
              <a:spcAft>
                <a:spcPts val="0"/>
              </a:spcAft>
              <a:buNone/>
            </a:pPr>
            <a:endParaRPr lang="en-US" dirty="0">
              <a:solidFill>
                <a:schemeClr val="dk1"/>
              </a:solidFill>
              <a:latin typeface="Questrial"/>
              <a:ea typeface="Questrial"/>
              <a:cs typeface="Questrial"/>
              <a:sym typeface="Questrial"/>
            </a:endParaRPr>
          </a:p>
          <a:p>
            <a:pPr marL="0" lvl="0" indent="0" algn="l" rtl="0">
              <a:spcBef>
                <a:spcPts val="0"/>
              </a:spcBef>
              <a:spcAft>
                <a:spcPts val="0"/>
              </a:spcAft>
              <a:buNone/>
            </a:pPr>
            <a:r>
              <a:rPr lang="en-US" dirty="0">
                <a:solidFill>
                  <a:schemeClr val="dk1"/>
                </a:solidFill>
                <a:latin typeface="Questrial"/>
                <a:ea typeface="Questrial"/>
                <a:cs typeface="Questrial"/>
                <a:sym typeface="Questrial"/>
              </a:rPr>
              <a:t>The validation Accuracy has reached 0.83.70 and validation loss is at 0.5247</a:t>
            </a:r>
          </a:p>
          <a:p>
            <a:endParaRPr lang="en-IN" dirty="0"/>
          </a:p>
        </p:txBody>
      </p:sp>
      <p:pic>
        <p:nvPicPr>
          <p:cNvPr id="12" name="Picture 11">
            <a:extLst>
              <a:ext uri="{FF2B5EF4-FFF2-40B4-BE49-F238E27FC236}">
                <a16:creationId xmlns:a16="http://schemas.microsoft.com/office/drawing/2014/main" id="{9B3B351E-BD0E-EB61-F188-F2697A3F63DA}"/>
              </a:ext>
            </a:extLst>
          </p:cNvPr>
          <p:cNvPicPr>
            <a:picLocks noChangeAspect="1"/>
          </p:cNvPicPr>
          <p:nvPr/>
        </p:nvPicPr>
        <p:blipFill rotWithShape="1">
          <a:blip r:embed="rId2"/>
          <a:srcRect r="5589"/>
          <a:stretch/>
        </p:blipFill>
        <p:spPr>
          <a:xfrm>
            <a:off x="170627" y="1039528"/>
            <a:ext cx="7842405" cy="5067701"/>
          </a:xfrm>
          <a:prstGeom prst="rect">
            <a:avLst/>
          </a:prstGeom>
        </p:spPr>
      </p:pic>
    </p:spTree>
    <p:extLst>
      <p:ext uri="{BB962C8B-B14F-4D97-AF65-F5344CB8AC3E}">
        <p14:creationId xmlns:p14="http://schemas.microsoft.com/office/powerpoint/2010/main" val="211158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196B-4194-604C-FB73-A774B6C77B62}"/>
              </a:ext>
            </a:extLst>
          </p:cNvPr>
          <p:cNvSpPr>
            <a:spLocks noGrp="1"/>
          </p:cNvSpPr>
          <p:nvPr>
            <p:ph type="title"/>
          </p:nvPr>
        </p:nvSpPr>
        <p:spPr>
          <a:xfrm>
            <a:off x="1066800" y="642594"/>
            <a:ext cx="10058400" cy="786758"/>
          </a:xfrm>
        </p:spPr>
        <p:txBody>
          <a:bodyPr>
            <a:normAutofit fontScale="90000"/>
          </a:bodyPr>
          <a:lstStyle/>
          <a:p>
            <a:r>
              <a:rPr lang="en-IN" dirty="0"/>
              <a:t>Graphs of Loss and Accuracy Over the Epochs</a:t>
            </a:r>
          </a:p>
        </p:txBody>
      </p:sp>
      <p:pic>
        <p:nvPicPr>
          <p:cNvPr id="5" name="Content Placeholder 4">
            <a:extLst>
              <a:ext uri="{FF2B5EF4-FFF2-40B4-BE49-F238E27FC236}">
                <a16:creationId xmlns:a16="http://schemas.microsoft.com/office/drawing/2014/main" id="{9B205F40-DDCB-53DD-38F2-22FCAE129A37}"/>
              </a:ext>
            </a:extLst>
          </p:cNvPr>
          <p:cNvPicPr>
            <a:picLocks noGrp="1" noChangeAspect="1"/>
          </p:cNvPicPr>
          <p:nvPr>
            <p:ph idx="1"/>
          </p:nvPr>
        </p:nvPicPr>
        <p:blipFill>
          <a:blip r:embed="rId2"/>
          <a:stretch>
            <a:fillRect/>
          </a:stretch>
        </p:blipFill>
        <p:spPr>
          <a:xfrm>
            <a:off x="510138" y="1524665"/>
            <a:ext cx="5171975" cy="3351475"/>
          </a:xfrm>
        </p:spPr>
      </p:pic>
      <p:pic>
        <p:nvPicPr>
          <p:cNvPr id="7" name="Picture 6">
            <a:extLst>
              <a:ext uri="{FF2B5EF4-FFF2-40B4-BE49-F238E27FC236}">
                <a16:creationId xmlns:a16="http://schemas.microsoft.com/office/drawing/2014/main" id="{53BDDB0E-3BB9-5FE5-20A3-405A03178E49}"/>
              </a:ext>
            </a:extLst>
          </p:cNvPr>
          <p:cNvPicPr>
            <a:picLocks noChangeAspect="1"/>
          </p:cNvPicPr>
          <p:nvPr/>
        </p:nvPicPr>
        <p:blipFill>
          <a:blip r:embed="rId3"/>
          <a:stretch>
            <a:fillRect/>
          </a:stretch>
        </p:blipFill>
        <p:spPr>
          <a:xfrm>
            <a:off x="6448645" y="1524665"/>
            <a:ext cx="5233217" cy="3352940"/>
          </a:xfrm>
          <a:prstGeom prst="rect">
            <a:avLst/>
          </a:prstGeom>
        </p:spPr>
      </p:pic>
      <p:sp>
        <p:nvSpPr>
          <p:cNvPr id="8" name="TextBox 7">
            <a:extLst>
              <a:ext uri="{FF2B5EF4-FFF2-40B4-BE49-F238E27FC236}">
                <a16:creationId xmlns:a16="http://schemas.microsoft.com/office/drawing/2014/main" id="{3997CC90-8114-A63C-DD92-7C3C891B42C7}"/>
              </a:ext>
            </a:extLst>
          </p:cNvPr>
          <p:cNvSpPr txBox="1"/>
          <p:nvPr/>
        </p:nvSpPr>
        <p:spPr>
          <a:xfrm>
            <a:off x="563078" y="5250581"/>
            <a:ext cx="5119035" cy="1200329"/>
          </a:xfrm>
          <a:prstGeom prst="rect">
            <a:avLst/>
          </a:prstGeom>
          <a:noFill/>
        </p:spPr>
        <p:txBody>
          <a:bodyPr wrap="square" rtlCol="0">
            <a:spAutoFit/>
          </a:bodyPr>
          <a:lstStyle/>
          <a:p>
            <a:r>
              <a:rPr lang="en-US" dirty="0">
                <a:solidFill>
                  <a:schemeClr val="dk1"/>
                </a:solidFill>
                <a:latin typeface="Questrial"/>
                <a:ea typeface="Questrial"/>
                <a:cs typeface="Questrial"/>
                <a:sym typeface="Questrial"/>
              </a:rPr>
              <a:t>Curve shows Accuracy stability or increase over epochs, reflecting the model's ability to distinguish between classes.</a:t>
            </a:r>
          </a:p>
          <a:p>
            <a:endParaRPr lang="en-IN" dirty="0"/>
          </a:p>
        </p:txBody>
      </p:sp>
      <p:sp>
        <p:nvSpPr>
          <p:cNvPr id="9" name="TextBox 8">
            <a:extLst>
              <a:ext uri="{FF2B5EF4-FFF2-40B4-BE49-F238E27FC236}">
                <a16:creationId xmlns:a16="http://schemas.microsoft.com/office/drawing/2014/main" id="{A1EB2FB7-D7FE-7FAE-060D-96CC825DE320}"/>
              </a:ext>
            </a:extLst>
          </p:cNvPr>
          <p:cNvSpPr txBox="1"/>
          <p:nvPr/>
        </p:nvSpPr>
        <p:spPr>
          <a:xfrm>
            <a:off x="6448645" y="5250581"/>
            <a:ext cx="5082420" cy="923330"/>
          </a:xfrm>
          <a:prstGeom prst="rect">
            <a:avLst/>
          </a:prstGeom>
          <a:noFill/>
        </p:spPr>
        <p:txBody>
          <a:bodyPr wrap="square" rtlCol="0">
            <a:spAutoFit/>
          </a:bodyPr>
          <a:lstStyle/>
          <a:p>
            <a:pPr marL="0" lvl="0" indent="0" algn="l" rtl="0">
              <a:spcBef>
                <a:spcPts val="0"/>
              </a:spcBef>
              <a:spcAft>
                <a:spcPts val="0"/>
              </a:spcAft>
              <a:buNone/>
            </a:pPr>
            <a:r>
              <a:rPr lang="en-US" dirty="0">
                <a:solidFill>
                  <a:schemeClr val="dk1"/>
                </a:solidFill>
                <a:latin typeface="Questrial"/>
                <a:ea typeface="Questrial"/>
                <a:cs typeface="Questrial"/>
                <a:sym typeface="Questrial"/>
              </a:rPr>
              <a:t>Graph depicts the model's decreasing loss over 30 epochs, indicating improved accuracy as training progresses.</a:t>
            </a:r>
          </a:p>
        </p:txBody>
      </p:sp>
    </p:spTree>
    <p:extLst>
      <p:ext uri="{BB962C8B-B14F-4D97-AF65-F5344CB8AC3E}">
        <p14:creationId xmlns:p14="http://schemas.microsoft.com/office/powerpoint/2010/main" val="344415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32C6F0-C485-45BD-598E-6AB54368C2BA}"/>
              </a:ext>
            </a:extLst>
          </p:cNvPr>
          <p:cNvSpPr>
            <a:spLocks noGrp="1"/>
          </p:cNvSpPr>
          <p:nvPr>
            <p:ph type="title"/>
          </p:nvPr>
        </p:nvSpPr>
        <p:spPr/>
        <p:txBody>
          <a:bodyPr/>
          <a:lstStyle/>
          <a:p>
            <a:r>
              <a:rPr lang="en-US" dirty="0"/>
              <a:t>Model Output</a:t>
            </a:r>
            <a:endParaRPr lang="en-IN" dirty="0"/>
          </a:p>
        </p:txBody>
      </p:sp>
      <p:pic>
        <p:nvPicPr>
          <p:cNvPr id="10" name="Content Placeholder 9">
            <a:extLst>
              <a:ext uri="{FF2B5EF4-FFF2-40B4-BE49-F238E27FC236}">
                <a16:creationId xmlns:a16="http://schemas.microsoft.com/office/drawing/2014/main" id="{0BE3F159-A781-F6BF-5DD4-F78D05DD31CD}"/>
              </a:ext>
            </a:extLst>
          </p:cNvPr>
          <p:cNvPicPr>
            <a:picLocks noGrp="1" noChangeAspect="1"/>
          </p:cNvPicPr>
          <p:nvPr>
            <p:ph idx="1"/>
          </p:nvPr>
        </p:nvPicPr>
        <p:blipFill>
          <a:blip r:embed="rId2"/>
          <a:stretch>
            <a:fillRect/>
          </a:stretch>
        </p:blipFill>
        <p:spPr>
          <a:xfrm>
            <a:off x="5581879" y="2540837"/>
            <a:ext cx="6085544" cy="3849687"/>
          </a:xfrm>
        </p:spPr>
      </p:pic>
      <p:pic>
        <p:nvPicPr>
          <p:cNvPr id="11" name="Picture 10">
            <a:extLst>
              <a:ext uri="{FF2B5EF4-FFF2-40B4-BE49-F238E27FC236}">
                <a16:creationId xmlns:a16="http://schemas.microsoft.com/office/drawing/2014/main" id="{136528B5-2F83-B6BF-2F1C-8A6AD6F3CB41}"/>
              </a:ext>
            </a:extLst>
          </p:cNvPr>
          <p:cNvPicPr>
            <a:picLocks noChangeAspect="1"/>
          </p:cNvPicPr>
          <p:nvPr/>
        </p:nvPicPr>
        <p:blipFill>
          <a:blip r:embed="rId3"/>
          <a:stretch>
            <a:fillRect/>
          </a:stretch>
        </p:blipFill>
        <p:spPr>
          <a:xfrm>
            <a:off x="799849" y="2910401"/>
            <a:ext cx="4030526" cy="2641694"/>
          </a:xfrm>
          <a:prstGeom prst="rect">
            <a:avLst/>
          </a:prstGeom>
        </p:spPr>
      </p:pic>
      <p:sp>
        <p:nvSpPr>
          <p:cNvPr id="12" name="TextBox 11">
            <a:extLst>
              <a:ext uri="{FF2B5EF4-FFF2-40B4-BE49-F238E27FC236}">
                <a16:creationId xmlns:a16="http://schemas.microsoft.com/office/drawing/2014/main" id="{FDDA5CD4-5210-61B8-5C12-3D843A2F0D37}"/>
              </a:ext>
            </a:extLst>
          </p:cNvPr>
          <p:cNvSpPr txBox="1"/>
          <p:nvPr/>
        </p:nvSpPr>
        <p:spPr>
          <a:xfrm>
            <a:off x="5581879" y="2155689"/>
            <a:ext cx="2142395" cy="369332"/>
          </a:xfrm>
          <a:prstGeom prst="rect">
            <a:avLst/>
          </a:prstGeom>
          <a:noFill/>
        </p:spPr>
        <p:txBody>
          <a:bodyPr wrap="square" rtlCol="0">
            <a:spAutoFit/>
          </a:bodyPr>
          <a:lstStyle/>
          <a:p>
            <a:r>
              <a:rPr lang="en-US" dirty="0"/>
              <a:t>Output:</a:t>
            </a:r>
            <a:endParaRPr lang="en-IN" dirty="0"/>
          </a:p>
        </p:txBody>
      </p:sp>
      <p:sp>
        <p:nvSpPr>
          <p:cNvPr id="13" name="TextBox 12">
            <a:extLst>
              <a:ext uri="{FF2B5EF4-FFF2-40B4-BE49-F238E27FC236}">
                <a16:creationId xmlns:a16="http://schemas.microsoft.com/office/drawing/2014/main" id="{857B73F2-E319-802A-B83C-4A115F9246E7}"/>
              </a:ext>
            </a:extLst>
          </p:cNvPr>
          <p:cNvSpPr txBox="1"/>
          <p:nvPr/>
        </p:nvSpPr>
        <p:spPr>
          <a:xfrm>
            <a:off x="871086" y="2430378"/>
            <a:ext cx="3108960" cy="369332"/>
          </a:xfrm>
          <a:prstGeom prst="rect">
            <a:avLst/>
          </a:prstGeom>
          <a:noFill/>
        </p:spPr>
        <p:txBody>
          <a:bodyPr wrap="square" rtlCol="0">
            <a:spAutoFit/>
          </a:bodyPr>
          <a:lstStyle/>
          <a:p>
            <a:r>
              <a:rPr lang="en-US" dirty="0"/>
              <a:t>Results of our model</a:t>
            </a:r>
            <a:endParaRPr lang="en-IN" dirty="0"/>
          </a:p>
        </p:txBody>
      </p:sp>
    </p:spTree>
    <p:extLst>
      <p:ext uri="{BB962C8B-B14F-4D97-AF65-F5344CB8AC3E}">
        <p14:creationId xmlns:p14="http://schemas.microsoft.com/office/powerpoint/2010/main" val="224643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AF85-235C-B7F8-7848-05EC0067B207}"/>
              </a:ext>
            </a:extLst>
          </p:cNvPr>
          <p:cNvSpPr>
            <a:spLocks noGrp="1"/>
          </p:cNvSpPr>
          <p:nvPr>
            <p:ph type="title"/>
          </p:nvPr>
        </p:nvSpPr>
        <p:spPr>
          <a:xfrm>
            <a:off x="1066800" y="642594"/>
            <a:ext cx="10058400" cy="873385"/>
          </a:xfrm>
        </p:spPr>
        <p:txBody>
          <a:bodyPr/>
          <a:lstStyle/>
          <a:p>
            <a:r>
              <a:rPr lang="en-IN" dirty="0"/>
              <a:t>Comparison with other Papers</a:t>
            </a:r>
          </a:p>
        </p:txBody>
      </p:sp>
      <p:pic>
        <p:nvPicPr>
          <p:cNvPr id="5" name="Picture 4">
            <a:extLst>
              <a:ext uri="{FF2B5EF4-FFF2-40B4-BE49-F238E27FC236}">
                <a16:creationId xmlns:a16="http://schemas.microsoft.com/office/drawing/2014/main" id="{84663D55-2CAA-5C79-CF65-06FFD924C8D4}"/>
              </a:ext>
            </a:extLst>
          </p:cNvPr>
          <p:cNvPicPr>
            <a:picLocks noChangeAspect="1"/>
          </p:cNvPicPr>
          <p:nvPr/>
        </p:nvPicPr>
        <p:blipFill>
          <a:blip r:embed="rId2"/>
          <a:stretch>
            <a:fillRect/>
          </a:stretch>
        </p:blipFill>
        <p:spPr>
          <a:xfrm>
            <a:off x="473243" y="2433685"/>
            <a:ext cx="6100623" cy="3474873"/>
          </a:xfrm>
          <a:prstGeom prst="rect">
            <a:avLst/>
          </a:prstGeom>
        </p:spPr>
      </p:pic>
      <p:pic>
        <p:nvPicPr>
          <p:cNvPr id="6" name="Picture 5">
            <a:extLst>
              <a:ext uri="{FF2B5EF4-FFF2-40B4-BE49-F238E27FC236}">
                <a16:creationId xmlns:a16="http://schemas.microsoft.com/office/drawing/2014/main" id="{9A876925-90FB-FF37-7400-0E50F226D3C6}"/>
              </a:ext>
            </a:extLst>
          </p:cNvPr>
          <p:cNvPicPr>
            <a:picLocks noChangeAspect="1"/>
          </p:cNvPicPr>
          <p:nvPr/>
        </p:nvPicPr>
        <p:blipFill>
          <a:blip r:embed="rId3"/>
          <a:stretch>
            <a:fillRect/>
          </a:stretch>
        </p:blipFill>
        <p:spPr>
          <a:xfrm>
            <a:off x="7591979" y="3461343"/>
            <a:ext cx="4030526" cy="2641694"/>
          </a:xfrm>
          <a:prstGeom prst="rect">
            <a:avLst/>
          </a:prstGeom>
        </p:spPr>
      </p:pic>
      <p:sp>
        <p:nvSpPr>
          <p:cNvPr id="10" name="TextBox 9">
            <a:extLst>
              <a:ext uri="{FF2B5EF4-FFF2-40B4-BE49-F238E27FC236}">
                <a16:creationId xmlns:a16="http://schemas.microsoft.com/office/drawing/2014/main" id="{55C0E037-6311-BD4F-7D88-2F6B3366D114}"/>
              </a:ext>
            </a:extLst>
          </p:cNvPr>
          <p:cNvSpPr txBox="1"/>
          <p:nvPr/>
        </p:nvSpPr>
        <p:spPr>
          <a:xfrm>
            <a:off x="1911819" y="6030740"/>
            <a:ext cx="2342548" cy="369332"/>
          </a:xfrm>
          <a:prstGeom prst="rect">
            <a:avLst/>
          </a:prstGeom>
          <a:noFill/>
        </p:spPr>
        <p:txBody>
          <a:bodyPr wrap="square">
            <a:spAutoFit/>
          </a:bodyPr>
          <a:lstStyle/>
          <a:p>
            <a:pPr marL="0" lvl="0" indent="0" algn="l" rtl="0">
              <a:spcBef>
                <a:spcPts val="0"/>
              </a:spcBef>
              <a:spcAft>
                <a:spcPts val="0"/>
              </a:spcAft>
              <a:buNone/>
            </a:pPr>
            <a:r>
              <a:rPr lang="en-US" dirty="0">
                <a:solidFill>
                  <a:schemeClr val="dk1"/>
                </a:solidFill>
                <a:latin typeface="Questrial"/>
                <a:ea typeface="Questrial"/>
                <a:cs typeface="Questrial"/>
                <a:sym typeface="Questrial"/>
              </a:rPr>
              <a:t>Results in the Paper</a:t>
            </a:r>
          </a:p>
        </p:txBody>
      </p:sp>
      <p:sp>
        <p:nvSpPr>
          <p:cNvPr id="12" name="TextBox 11">
            <a:extLst>
              <a:ext uri="{FF2B5EF4-FFF2-40B4-BE49-F238E27FC236}">
                <a16:creationId xmlns:a16="http://schemas.microsoft.com/office/drawing/2014/main" id="{0C22CE31-9F72-3C5D-F696-BE7FB7F1021C}"/>
              </a:ext>
            </a:extLst>
          </p:cNvPr>
          <p:cNvSpPr txBox="1"/>
          <p:nvPr/>
        </p:nvSpPr>
        <p:spPr>
          <a:xfrm>
            <a:off x="8673565" y="6103037"/>
            <a:ext cx="3228073" cy="369332"/>
          </a:xfrm>
          <a:prstGeom prst="rect">
            <a:avLst/>
          </a:prstGeom>
          <a:noFill/>
        </p:spPr>
        <p:txBody>
          <a:bodyPr wrap="square">
            <a:spAutoFit/>
          </a:bodyPr>
          <a:lstStyle/>
          <a:p>
            <a:pPr marL="0" lvl="0" indent="0" algn="l" rtl="0">
              <a:spcBef>
                <a:spcPts val="0"/>
              </a:spcBef>
              <a:spcAft>
                <a:spcPts val="0"/>
              </a:spcAft>
              <a:buNone/>
            </a:pPr>
            <a:r>
              <a:rPr lang="en-US" dirty="0">
                <a:solidFill>
                  <a:schemeClr val="dk1"/>
                </a:solidFill>
                <a:latin typeface="Questrial"/>
                <a:ea typeface="Questrial"/>
                <a:cs typeface="Questrial"/>
                <a:sym typeface="Questrial"/>
              </a:rPr>
              <a:t>Results of Our Model</a:t>
            </a:r>
          </a:p>
        </p:txBody>
      </p:sp>
      <p:sp>
        <p:nvSpPr>
          <p:cNvPr id="13" name="TextBox 12">
            <a:extLst>
              <a:ext uri="{FF2B5EF4-FFF2-40B4-BE49-F238E27FC236}">
                <a16:creationId xmlns:a16="http://schemas.microsoft.com/office/drawing/2014/main" id="{1A843D0D-094D-3068-8AA7-F2CC2B3AC9B8}"/>
              </a:ext>
            </a:extLst>
          </p:cNvPr>
          <p:cNvSpPr txBox="1"/>
          <p:nvPr/>
        </p:nvSpPr>
        <p:spPr>
          <a:xfrm>
            <a:off x="6997566" y="1573731"/>
            <a:ext cx="4624939" cy="2031325"/>
          </a:xfrm>
          <a:prstGeom prst="rect">
            <a:avLst/>
          </a:prstGeom>
          <a:noFill/>
        </p:spPr>
        <p:txBody>
          <a:bodyPr wrap="square" rtlCol="0">
            <a:spAutoFit/>
          </a:bodyPr>
          <a:lstStyle/>
          <a:p>
            <a:r>
              <a:rPr lang="en-US" dirty="0">
                <a:solidFill>
                  <a:schemeClr val="dk1"/>
                </a:solidFill>
                <a:latin typeface="Questrial"/>
                <a:ea typeface="Questrial"/>
                <a:cs typeface="Questrial"/>
                <a:sym typeface="Questrial"/>
              </a:rPr>
              <a:t>In this paper the highest accuracy is at 84%</a:t>
            </a:r>
          </a:p>
          <a:p>
            <a:r>
              <a:rPr lang="en-US" dirty="0">
                <a:solidFill>
                  <a:schemeClr val="dk1"/>
                </a:solidFill>
                <a:latin typeface="Questrial"/>
                <a:ea typeface="Questrial"/>
                <a:cs typeface="Questrial"/>
                <a:sym typeface="Questrial"/>
              </a:rPr>
              <a:t>In our model we have achieved 90% accuracy</a:t>
            </a:r>
          </a:p>
          <a:p>
            <a:r>
              <a:rPr lang="en-US" dirty="0">
                <a:solidFill>
                  <a:schemeClr val="dk1"/>
                </a:solidFill>
                <a:latin typeface="Questrial"/>
                <a:ea typeface="Questrial"/>
                <a:cs typeface="Questrial"/>
                <a:sym typeface="Questrial"/>
              </a:rPr>
              <a:t>In all the cases our model is equal to or if not greater than the one in the given research paper.</a:t>
            </a:r>
          </a:p>
          <a:p>
            <a:endParaRPr lang="en-IN" dirty="0"/>
          </a:p>
        </p:txBody>
      </p:sp>
      <p:sp>
        <p:nvSpPr>
          <p:cNvPr id="14" name="TextBox 13">
            <a:extLst>
              <a:ext uri="{FF2B5EF4-FFF2-40B4-BE49-F238E27FC236}">
                <a16:creationId xmlns:a16="http://schemas.microsoft.com/office/drawing/2014/main" id="{950EBA1E-4835-13DB-9ACC-B8FBC018CA57}"/>
              </a:ext>
            </a:extLst>
          </p:cNvPr>
          <p:cNvSpPr txBox="1"/>
          <p:nvPr/>
        </p:nvSpPr>
        <p:spPr>
          <a:xfrm>
            <a:off x="375384" y="1665172"/>
            <a:ext cx="6728059" cy="646331"/>
          </a:xfrm>
          <a:prstGeom prst="rect">
            <a:avLst/>
          </a:prstGeom>
          <a:noFill/>
        </p:spPr>
        <p:txBody>
          <a:bodyPr wrap="square" rtlCol="0">
            <a:spAutoFit/>
          </a:bodyPr>
          <a:lstStyle/>
          <a:p>
            <a:r>
              <a:rPr lang="en-IN" dirty="0" err="1"/>
              <a:t>Referance</a:t>
            </a:r>
            <a:r>
              <a:rPr lang="en-IN" dirty="0"/>
              <a:t> paper 1 :   </a:t>
            </a:r>
            <a:r>
              <a:rPr lang="en-IN" dirty="0">
                <a:hlinkClick r:id="rId4"/>
              </a:rPr>
              <a:t>https://ieeexplore.ieee.org/document/10263835</a:t>
            </a:r>
            <a:r>
              <a:rPr lang="en-IN" dirty="0"/>
              <a:t> </a:t>
            </a:r>
          </a:p>
        </p:txBody>
      </p:sp>
    </p:spTree>
    <p:extLst>
      <p:ext uri="{BB962C8B-B14F-4D97-AF65-F5344CB8AC3E}">
        <p14:creationId xmlns:p14="http://schemas.microsoft.com/office/powerpoint/2010/main" val="165676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02253-1417-AB8E-2025-E7C74EBAE266}"/>
              </a:ext>
            </a:extLst>
          </p:cNvPr>
          <p:cNvSpPr>
            <a:spLocks noGrp="1"/>
          </p:cNvSpPr>
          <p:nvPr>
            <p:ph idx="1"/>
          </p:nvPr>
        </p:nvSpPr>
        <p:spPr>
          <a:xfrm>
            <a:off x="1066800" y="673768"/>
            <a:ext cx="10058400" cy="5278976"/>
          </a:xfrm>
        </p:spPr>
        <p:txBody>
          <a:bodyPr/>
          <a:lstStyle/>
          <a:p>
            <a:r>
              <a:rPr lang="en-IN" dirty="0"/>
              <a:t>Reference paper 2 : </a:t>
            </a:r>
            <a:r>
              <a:rPr lang="en-IN" dirty="0">
                <a:hlinkClick r:id="rId2"/>
              </a:rPr>
              <a:t>https://ieeexplore.ieee.org/document/10169680</a:t>
            </a:r>
            <a:r>
              <a:rPr lang="en-IN" dirty="0"/>
              <a:t> </a:t>
            </a:r>
          </a:p>
          <a:p>
            <a:endParaRPr lang="en-IN" dirty="0"/>
          </a:p>
          <a:p>
            <a:pPr marL="0" indent="0">
              <a:buNone/>
            </a:pPr>
            <a:endParaRPr lang="en-IN" dirty="0"/>
          </a:p>
        </p:txBody>
      </p:sp>
      <p:pic>
        <p:nvPicPr>
          <p:cNvPr id="5" name="Picture 4">
            <a:extLst>
              <a:ext uri="{FF2B5EF4-FFF2-40B4-BE49-F238E27FC236}">
                <a16:creationId xmlns:a16="http://schemas.microsoft.com/office/drawing/2014/main" id="{26413F02-3E98-C1C5-AC89-C9115A25E077}"/>
              </a:ext>
            </a:extLst>
          </p:cNvPr>
          <p:cNvPicPr>
            <a:picLocks noChangeAspect="1"/>
          </p:cNvPicPr>
          <p:nvPr/>
        </p:nvPicPr>
        <p:blipFill>
          <a:blip r:embed="rId3"/>
          <a:stretch>
            <a:fillRect/>
          </a:stretch>
        </p:blipFill>
        <p:spPr>
          <a:xfrm>
            <a:off x="2752826" y="1403822"/>
            <a:ext cx="8856846" cy="2914404"/>
          </a:xfrm>
          <a:prstGeom prst="rect">
            <a:avLst/>
          </a:prstGeom>
        </p:spPr>
      </p:pic>
      <p:sp>
        <p:nvSpPr>
          <p:cNvPr id="6" name="TextBox 5">
            <a:extLst>
              <a:ext uri="{FF2B5EF4-FFF2-40B4-BE49-F238E27FC236}">
                <a16:creationId xmlns:a16="http://schemas.microsoft.com/office/drawing/2014/main" id="{6BB1E136-9916-8617-33E6-505AE6ADB887}"/>
              </a:ext>
            </a:extLst>
          </p:cNvPr>
          <p:cNvSpPr txBox="1"/>
          <p:nvPr/>
        </p:nvSpPr>
        <p:spPr>
          <a:xfrm>
            <a:off x="535406" y="2589708"/>
            <a:ext cx="2342548" cy="369332"/>
          </a:xfrm>
          <a:prstGeom prst="rect">
            <a:avLst/>
          </a:prstGeom>
          <a:noFill/>
        </p:spPr>
        <p:txBody>
          <a:bodyPr wrap="square">
            <a:spAutoFit/>
          </a:bodyPr>
          <a:lstStyle/>
          <a:p>
            <a:pPr marL="0" lvl="0" indent="0" algn="l" rtl="0">
              <a:spcBef>
                <a:spcPts val="0"/>
              </a:spcBef>
              <a:spcAft>
                <a:spcPts val="0"/>
              </a:spcAft>
              <a:buNone/>
            </a:pPr>
            <a:r>
              <a:rPr lang="en-US" dirty="0">
                <a:solidFill>
                  <a:schemeClr val="dk1"/>
                </a:solidFill>
                <a:latin typeface="Questrial"/>
                <a:ea typeface="Questrial"/>
                <a:cs typeface="Questrial"/>
                <a:sym typeface="Questrial"/>
              </a:rPr>
              <a:t>Results in the Paper</a:t>
            </a:r>
          </a:p>
        </p:txBody>
      </p:sp>
      <p:sp>
        <p:nvSpPr>
          <p:cNvPr id="8" name="TextBox 7">
            <a:extLst>
              <a:ext uri="{FF2B5EF4-FFF2-40B4-BE49-F238E27FC236}">
                <a16:creationId xmlns:a16="http://schemas.microsoft.com/office/drawing/2014/main" id="{F3596636-907A-C27B-BD54-1A9A104B93BE}"/>
              </a:ext>
            </a:extLst>
          </p:cNvPr>
          <p:cNvSpPr txBox="1"/>
          <p:nvPr/>
        </p:nvSpPr>
        <p:spPr>
          <a:xfrm>
            <a:off x="3105350" y="4658997"/>
            <a:ext cx="8233209" cy="1477328"/>
          </a:xfrm>
          <a:prstGeom prst="rect">
            <a:avLst/>
          </a:prstGeom>
          <a:noFill/>
        </p:spPr>
        <p:txBody>
          <a:bodyPr wrap="square">
            <a:spAutoFit/>
          </a:bodyPr>
          <a:lstStyle/>
          <a:p>
            <a:pPr marL="0" lvl="0" indent="0" algn="just" rtl="0">
              <a:spcBef>
                <a:spcPts val="0"/>
              </a:spcBef>
              <a:spcAft>
                <a:spcPts val="0"/>
              </a:spcAft>
              <a:buNone/>
            </a:pPr>
            <a:r>
              <a:rPr lang="en-US" dirty="0">
                <a:solidFill>
                  <a:schemeClr val="dk1"/>
                </a:solidFill>
                <a:latin typeface="Questrial"/>
                <a:ea typeface="Questrial"/>
                <a:cs typeface="Questrial"/>
                <a:sym typeface="Questrial"/>
              </a:rPr>
              <a:t>In this paper the accuracy is only at 90.16% </a:t>
            </a:r>
          </a:p>
          <a:p>
            <a:pPr marL="0" lvl="0" indent="0" algn="just" rtl="0">
              <a:spcBef>
                <a:spcPts val="0"/>
              </a:spcBef>
              <a:spcAft>
                <a:spcPts val="0"/>
              </a:spcAft>
              <a:buNone/>
            </a:pPr>
            <a:r>
              <a:rPr lang="en-US" dirty="0">
                <a:solidFill>
                  <a:schemeClr val="dk1"/>
                </a:solidFill>
                <a:latin typeface="Questrial"/>
                <a:ea typeface="Questrial"/>
                <a:cs typeface="Questrial"/>
                <a:sym typeface="Questrial"/>
              </a:rPr>
              <a:t>In our model we have achieved 92% accuracy</a:t>
            </a:r>
          </a:p>
          <a:p>
            <a:pPr marL="0" lvl="0" indent="0" algn="just" rtl="0">
              <a:spcBef>
                <a:spcPts val="0"/>
              </a:spcBef>
              <a:spcAft>
                <a:spcPts val="0"/>
              </a:spcAft>
              <a:buNone/>
            </a:pPr>
            <a:r>
              <a:rPr lang="en-US" dirty="0">
                <a:solidFill>
                  <a:schemeClr val="dk1"/>
                </a:solidFill>
                <a:latin typeface="Questrial"/>
                <a:ea typeface="Questrial"/>
                <a:cs typeface="Questrial"/>
                <a:sym typeface="Questrial"/>
              </a:rPr>
              <a:t>Our model has higher accuracy compared the paper’s accuracy</a:t>
            </a:r>
          </a:p>
          <a:p>
            <a:pPr algn="just"/>
            <a:r>
              <a:rPr lang="en-US" dirty="0">
                <a:solidFill>
                  <a:schemeClr val="dk1"/>
                </a:solidFill>
                <a:latin typeface="Questrial"/>
                <a:ea typeface="Questrial"/>
                <a:cs typeface="Questrial"/>
                <a:sym typeface="Questrial"/>
              </a:rPr>
              <a:t>Our model has higher accuracy compared the paper’s validation accuracy.</a:t>
            </a:r>
          </a:p>
          <a:p>
            <a:pPr marL="0" lvl="0" indent="0" algn="just" rtl="0">
              <a:spcBef>
                <a:spcPts val="0"/>
              </a:spcBef>
              <a:spcAft>
                <a:spcPts val="0"/>
              </a:spcAft>
              <a:buNone/>
            </a:pPr>
            <a:endParaRPr lang="en-IN" dirty="0"/>
          </a:p>
        </p:txBody>
      </p:sp>
    </p:spTree>
    <p:extLst>
      <p:ext uri="{BB962C8B-B14F-4D97-AF65-F5344CB8AC3E}">
        <p14:creationId xmlns:p14="http://schemas.microsoft.com/office/powerpoint/2010/main" val="225020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E8DD74-6650-7358-FFB6-BFA891ACEB35}"/>
              </a:ext>
            </a:extLst>
          </p:cNvPr>
          <p:cNvPicPr>
            <a:picLocks noChangeAspect="1"/>
          </p:cNvPicPr>
          <p:nvPr/>
        </p:nvPicPr>
        <p:blipFill>
          <a:blip r:embed="rId2"/>
          <a:stretch>
            <a:fillRect/>
          </a:stretch>
        </p:blipFill>
        <p:spPr>
          <a:xfrm>
            <a:off x="586385" y="1524000"/>
            <a:ext cx="3695563" cy="2422152"/>
          </a:xfrm>
          <a:prstGeom prst="rect">
            <a:avLst/>
          </a:prstGeom>
        </p:spPr>
      </p:pic>
      <p:sp>
        <p:nvSpPr>
          <p:cNvPr id="11" name="TextBox 10">
            <a:extLst>
              <a:ext uri="{FF2B5EF4-FFF2-40B4-BE49-F238E27FC236}">
                <a16:creationId xmlns:a16="http://schemas.microsoft.com/office/drawing/2014/main" id="{B413B8D3-908C-311F-01B2-CFF29C1DDDEA}"/>
              </a:ext>
            </a:extLst>
          </p:cNvPr>
          <p:cNvSpPr txBox="1"/>
          <p:nvPr/>
        </p:nvSpPr>
        <p:spPr>
          <a:xfrm>
            <a:off x="722270" y="634547"/>
            <a:ext cx="7644982" cy="369332"/>
          </a:xfrm>
          <a:prstGeom prst="rect">
            <a:avLst/>
          </a:prstGeom>
          <a:noFill/>
        </p:spPr>
        <p:txBody>
          <a:bodyPr wrap="square">
            <a:spAutoFit/>
          </a:bodyPr>
          <a:lstStyle/>
          <a:p>
            <a:r>
              <a:rPr lang="en-IN" dirty="0"/>
              <a:t>Reference paper 3 : </a:t>
            </a:r>
            <a:r>
              <a:rPr lang="en-IN" dirty="0">
                <a:hlinkClick r:id="rId3"/>
              </a:rPr>
              <a:t>https://ieeexplore.ieee.org/document/9155850</a:t>
            </a:r>
            <a:r>
              <a:rPr lang="en-IN" dirty="0"/>
              <a:t> </a:t>
            </a:r>
          </a:p>
        </p:txBody>
      </p:sp>
      <p:pic>
        <p:nvPicPr>
          <p:cNvPr id="13" name="Picture 12">
            <a:extLst>
              <a:ext uri="{FF2B5EF4-FFF2-40B4-BE49-F238E27FC236}">
                <a16:creationId xmlns:a16="http://schemas.microsoft.com/office/drawing/2014/main" id="{8AF12401-4DCF-1E2A-D5A8-DCEAD23EDECB}"/>
              </a:ext>
            </a:extLst>
          </p:cNvPr>
          <p:cNvPicPr>
            <a:picLocks noChangeAspect="1"/>
          </p:cNvPicPr>
          <p:nvPr/>
        </p:nvPicPr>
        <p:blipFill>
          <a:blip r:embed="rId4"/>
          <a:stretch>
            <a:fillRect/>
          </a:stretch>
        </p:blipFill>
        <p:spPr>
          <a:xfrm>
            <a:off x="7972657" y="1189479"/>
            <a:ext cx="3286584" cy="3200847"/>
          </a:xfrm>
          <a:prstGeom prst="rect">
            <a:avLst/>
          </a:prstGeom>
        </p:spPr>
      </p:pic>
      <p:sp>
        <p:nvSpPr>
          <p:cNvPr id="14" name="TextBox 13">
            <a:extLst>
              <a:ext uri="{FF2B5EF4-FFF2-40B4-BE49-F238E27FC236}">
                <a16:creationId xmlns:a16="http://schemas.microsoft.com/office/drawing/2014/main" id="{F1FA2618-BD13-6819-0B29-9CFB5CDBA504}"/>
              </a:ext>
            </a:extLst>
          </p:cNvPr>
          <p:cNvSpPr txBox="1"/>
          <p:nvPr/>
        </p:nvSpPr>
        <p:spPr>
          <a:xfrm>
            <a:off x="4714568" y="2241755"/>
            <a:ext cx="2743200" cy="923330"/>
          </a:xfrm>
          <a:prstGeom prst="rect">
            <a:avLst/>
          </a:prstGeom>
          <a:noFill/>
        </p:spPr>
        <p:txBody>
          <a:bodyPr wrap="square" rtlCol="0">
            <a:spAutoFit/>
          </a:bodyPr>
          <a:lstStyle/>
          <a:p>
            <a:r>
              <a:rPr lang="en-US" dirty="0"/>
              <a:t>VGG16 got higher accuracy tan SVN and KNN</a:t>
            </a:r>
            <a:endParaRPr lang="en-IN" dirty="0"/>
          </a:p>
        </p:txBody>
      </p:sp>
      <p:sp>
        <p:nvSpPr>
          <p:cNvPr id="15" name="TextBox 14">
            <a:extLst>
              <a:ext uri="{FF2B5EF4-FFF2-40B4-BE49-F238E27FC236}">
                <a16:creationId xmlns:a16="http://schemas.microsoft.com/office/drawing/2014/main" id="{29107ED6-13E7-7E8B-1A76-A4634423A4E5}"/>
              </a:ext>
            </a:extLst>
          </p:cNvPr>
          <p:cNvSpPr txBox="1"/>
          <p:nvPr/>
        </p:nvSpPr>
        <p:spPr>
          <a:xfrm>
            <a:off x="722270" y="4542503"/>
            <a:ext cx="6573265" cy="1477328"/>
          </a:xfrm>
          <a:prstGeom prst="rect">
            <a:avLst/>
          </a:prstGeom>
          <a:noFill/>
        </p:spPr>
        <p:txBody>
          <a:bodyPr wrap="square" rtlCol="0">
            <a:spAutoFit/>
          </a:bodyPr>
          <a:lstStyle/>
          <a:p>
            <a:r>
              <a:rPr lang="en-US" dirty="0"/>
              <a:t>The disease characterization achieved by the CNN model falls short of 100% accuracy, future tests may incorporate improvements to the current approach. Nonetheless, the CNN model has so far produced the most accurate findings with an accuracy of 92%</a:t>
            </a:r>
            <a:endParaRPr lang="en-IN" dirty="0"/>
          </a:p>
        </p:txBody>
      </p:sp>
      <p:sp>
        <p:nvSpPr>
          <p:cNvPr id="16" name="TextBox 15">
            <a:extLst>
              <a:ext uri="{FF2B5EF4-FFF2-40B4-BE49-F238E27FC236}">
                <a16:creationId xmlns:a16="http://schemas.microsoft.com/office/drawing/2014/main" id="{D56F6303-4135-EFAF-A589-DB4DB72F283C}"/>
              </a:ext>
            </a:extLst>
          </p:cNvPr>
          <p:cNvSpPr txBox="1"/>
          <p:nvPr/>
        </p:nvSpPr>
        <p:spPr>
          <a:xfrm>
            <a:off x="8169261" y="4746125"/>
            <a:ext cx="3465871" cy="923330"/>
          </a:xfrm>
          <a:prstGeom prst="rect">
            <a:avLst/>
          </a:prstGeom>
          <a:noFill/>
        </p:spPr>
        <p:txBody>
          <a:bodyPr wrap="square" rtlCol="0">
            <a:spAutoFit/>
          </a:bodyPr>
          <a:lstStyle/>
          <a:p>
            <a:r>
              <a:rPr lang="en-US" dirty="0">
                <a:solidFill>
                  <a:schemeClr val="dk1"/>
                </a:solidFill>
                <a:latin typeface="Questrial"/>
                <a:ea typeface="Questrial"/>
                <a:cs typeface="Questrial"/>
                <a:sym typeface="Questrial"/>
              </a:rPr>
              <a:t>The higher accuracy of the proposed model can do more help in practical application.</a:t>
            </a:r>
            <a:endParaRPr lang="en-IN" dirty="0"/>
          </a:p>
        </p:txBody>
      </p:sp>
    </p:spTree>
    <p:extLst>
      <p:ext uri="{BB962C8B-B14F-4D97-AF65-F5344CB8AC3E}">
        <p14:creationId xmlns:p14="http://schemas.microsoft.com/office/powerpoint/2010/main" val="3867528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{27B9A417-FE9F-480C-96C2-8B8EF57C9A19}tf56219246_win32</Template>
  <TotalTime>284</TotalTime>
  <Words>613</Words>
  <Application>Microsoft Office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Avenir Next LT Pro</vt:lpstr>
      <vt:lpstr>Avenir Next LT Pro Light</vt:lpstr>
      <vt:lpstr>Calibri</vt:lpstr>
      <vt:lpstr>Garamond</vt:lpstr>
      <vt:lpstr>Questrial</vt:lpstr>
      <vt:lpstr>SavonVTI</vt:lpstr>
      <vt:lpstr>Tea Leaves Disease Prediction using CNN with vgg16</vt:lpstr>
      <vt:lpstr>Introduction</vt:lpstr>
      <vt:lpstr>Distribution of the Classes  </vt:lpstr>
      <vt:lpstr>Results</vt:lpstr>
      <vt:lpstr>Graphs of Loss and Accuracy Over the Epochs</vt:lpstr>
      <vt:lpstr>Model Output</vt:lpstr>
      <vt:lpstr>Comparison with other Papers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KALYAN CHAKRAVARTHY</dc:creator>
  <cp:lastModifiedBy>KALYAN CHAKRAVARTHY</cp:lastModifiedBy>
  <cp:revision>6</cp:revision>
  <dcterms:created xsi:type="dcterms:W3CDTF">2024-04-21T18:14:19Z</dcterms:created>
  <dcterms:modified xsi:type="dcterms:W3CDTF">2024-04-27T08:35:55Z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